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</p:sldIdLst>
  <p:sldSz cx="6858000" cy="9144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2C9EFF"/>
    <a:srgbClr val="AB0001"/>
    <a:srgbClr val="C00000"/>
    <a:srgbClr val="93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/>
    <p:restoredTop sz="94631"/>
  </p:normalViewPr>
  <p:slideViewPr>
    <p:cSldViewPr snapToGrid="0" snapToObjects="1">
      <p:cViewPr>
        <p:scale>
          <a:sx n="168" d="100"/>
          <a:sy n="168" d="100"/>
        </p:scale>
        <p:origin x="60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50" y="1496484"/>
            <a:ext cx="5143500" cy="3183467"/>
          </a:xfrm>
          <a:prstGeom prst="rect">
            <a:avLst/>
          </a:prstGeo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21/12/16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21/12/16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6" y="486834"/>
            <a:ext cx="1478756" cy="7749117"/>
          </a:xfrm>
          <a:prstGeom prst="rect">
            <a:avLst/>
          </a:prstGeo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7" y="486834"/>
            <a:ext cx="4350544" cy="77491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21/12/16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21/12/16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916" y="2279652"/>
            <a:ext cx="5915025" cy="3803649"/>
          </a:xfrm>
          <a:prstGeom prst="rect">
            <a:avLst/>
          </a:prstGeom>
        </p:spPr>
        <p:txBody>
          <a:bodyPr anchor="b"/>
          <a:lstStyle>
            <a:lvl1pPr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7916" y="6119285"/>
            <a:ext cx="5915025" cy="20002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21/12/16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21/12/16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21/12/16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21/12/16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21/12/16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21/12/16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21/12/16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microsoft.com/office/2007/relationships/hdphoto" Target="../media/hdphoto1.wdp"/><Relationship Id="rId15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0 Imagen" descr="Descripción: Diseño sin título.png"/>
          <p:cNvPicPr/>
          <p:nvPr userDrawn="1"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5" y="808124"/>
            <a:ext cx="6866255" cy="21926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ángulo 37"/>
          <p:cNvSpPr/>
          <p:nvPr userDrawn="1"/>
        </p:nvSpPr>
        <p:spPr>
          <a:xfrm>
            <a:off x="0" y="-1"/>
            <a:ext cx="6858000" cy="8018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9" name="Imagen 86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10812"/>
            <a:ext cx="560388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 userDrawn="1"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ángulo 40"/>
          <p:cNvSpPr/>
          <p:nvPr userDrawn="1"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2" name="Rectángulo 41"/>
          <p:cNvSpPr/>
          <p:nvPr userDrawn="1"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Juárez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3" name="Rectángulo 42"/>
          <p:cNvSpPr/>
          <p:nvPr userDrawn="1"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15" name="Marcador de título 14"/>
          <p:cNvSpPr>
            <a:spLocks noGrp="1"/>
          </p:cNvSpPr>
          <p:nvPr>
            <p:ph type="title"/>
          </p:nvPr>
        </p:nvSpPr>
        <p:spPr>
          <a:xfrm>
            <a:off x="752794" y="137564"/>
            <a:ext cx="5915025" cy="550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818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b="0" i="0" kern="1200">
          <a:solidFill>
            <a:schemeClr val="bg1"/>
          </a:solidFill>
          <a:latin typeface="Arial" charset="0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image" Target="../media/image11.emf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2.emf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50957"/>
              </p:ext>
            </p:extLst>
          </p:nvPr>
        </p:nvGraphicFramePr>
        <p:xfrm>
          <a:off x="3785581" y="6537338"/>
          <a:ext cx="2645153" cy="10827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193"/>
                <a:gridCol w="1396155"/>
                <a:gridCol w="700805"/>
              </a:tblGrid>
              <a:tr h="244083"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PDUs</a:t>
                      </a:r>
                      <a:endParaRPr lang="es-ES_tradnl" sz="850" b="1" baseline="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Technical</a:t>
                      </a:r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PM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Leadership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Strategic</a:t>
                      </a:r>
                      <a:r>
                        <a:rPr lang="es-ES_tradnl" sz="85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and Business Management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" name="0 Imagen" descr="Descripción: Diseño sin título.png"/>
          <p:cNvPicPr/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5" y="808124"/>
            <a:ext cx="6866255" cy="21926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3996055" y="3379874"/>
            <a:ext cx="265620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indent="-171450" algn="just">
              <a:buFont typeface="Arial" charset="0"/>
              <a:buChar char="•"/>
            </a:pPr>
            <a:r>
              <a:rPr lang="es-ES_tradnl" sz="900" dirty="0" smtClean="0">
                <a:effectLst/>
                <a:latin typeface="Arial" charset="0"/>
                <a:ea typeface="MS Mincho" charset="-128"/>
                <a:cs typeface="Times New Roman" charset="0"/>
              </a:rPr>
              <a:t>Ninguno.</a:t>
            </a:r>
            <a:endParaRPr lang="es-ES_tradnl" sz="11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8" name="Text Box 52"/>
          <p:cNvSpPr txBox="1">
            <a:spLocks noChangeArrowheads="1"/>
          </p:cNvSpPr>
          <p:nvPr/>
        </p:nvSpPr>
        <p:spPr bwMode="auto">
          <a:xfrm>
            <a:off x="3952261" y="3092419"/>
            <a:ext cx="1406525" cy="30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65F9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Prerrequisitos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656591" y="3093019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Objetivos de aprendizaje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90" name="Imagen 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3091584"/>
            <a:ext cx="35718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Imagen 6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93" y="3091584"/>
            <a:ext cx="258762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0"/>
          <p:cNvSpPr txBox="1">
            <a:spLocks noChangeArrowheads="1"/>
          </p:cNvSpPr>
          <p:nvPr/>
        </p:nvSpPr>
        <p:spPr bwMode="auto">
          <a:xfrm>
            <a:off x="453390" y="5196922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Quién debe participar 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5" name="Text Box 73"/>
          <p:cNvSpPr txBox="1">
            <a:spLocks noChangeArrowheads="1"/>
          </p:cNvSpPr>
          <p:nvPr/>
        </p:nvSpPr>
        <p:spPr bwMode="auto">
          <a:xfrm>
            <a:off x="3979545" y="3922164"/>
            <a:ext cx="91948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Temario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6" name="Text Box 74"/>
          <p:cNvSpPr txBox="1">
            <a:spLocks noChangeArrowheads="1"/>
          </p:cNvSpPr>
          <p:nvPr/>
        </p:nvSpPr>
        <p:spPr bwMode="auto">
          <a:xfrm>
            <a:off x="3645893" y="4414924"/>
            <a:ext cx="3128287" cy="161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01 – Introducción al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programa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02 – 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Visión general de la filosofía Ágil </a:t>
            </a:r>
            <a:endParaRPr lang="es-ES_tradnl" sz="900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03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Introducción a las 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prácticas Ágiles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04 – SCRUM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05 – 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Procesos y roles de SCRUM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06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Lean / </a:t>
            </a:r>
            <a:r>
              <a:rPr lang="es-ES_tradnl" sz="900" dirty="0" err="1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Kanban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07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Extreme </a:t>
            </a:r>
            <a:r>
              <a:rPr lang="es-ES_tradnl" sz="900" dirty="0" err="1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Programming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 (XP)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08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Comparación de métodos ágiles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Módulo 09 </a:t>
            </a:r>
            <a:r>
              <a:rPr lang="mr-IN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Cómo implementar métodos ágiles en mi organización</a:t>
            </a:r>
            <a:endParaRPr lang="es-ES_tradnl" sz="900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10 </a:t>
            </a:r>
            <a:r>
              <a:rPr lang="mr-IN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 Cierre de curso. 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indent="-134938">
              <a:spcBef>
                <a:spcPts val="600"/>
              </a:spcBef>
              <a:spcAft>
                <a:spcPts val="600"/>
              </a:spcAft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Box 76"/>
          <p:cNvSpPr txBox="1">
            <a:spLocks noChangeArrowheads="1"/>
          </p:cNvSpPr>
          <p:nvPr/>
        </p:nvSpPr>
        <p:spPr bwMode="auto">
          <a:xfrm>
            <a:off x="476311" y="6728048"/>
            <a:ext cx="2532240" cy="25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365F91"/>
                </a:solidFill>
                <a:effectLst/>
                <a:latin typeface="Helvetica" charset="0"/>
                <a:ea typeface="MS Mincho" charset="-128"/>
                <a:cs typeface="Gill Sans Light" charset="0"/>
              </a:rPr>
              <a:t>Duración de la clase 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8" name="Text Box 77"/>
          <p:cNvSpPr txBox="1">
            <a:spLocks noChangeArrowheads="1"/>
          </p:cNvSpPr>
          <p:nvPr/>
        </p:nvSpPr>
        <p:spPr bwMode="auto">
          <a:xfrm>
            <a:off x="166987" y="6988537"/>
            <a:ext cx="2928817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00" dirty="0" smtClean="0">
                <a:effectLst/>
                <a:latin typeface="Arial" charset="0"/>
                <a:ea typeface="MS Mincho" charset="-128"/>
                <a:cs typeface="Times New Roman" charset="0"/>
              </a:rPr>
              <a:t>24 horas </a:t>
            </a:r>
          </a:p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00" dirty="0" smtClean="0">
                <a:latin typeface="Arial" charset="0"/>
                <a:ea typeface="MS Mincho" charset="-128"/>
                <a:cs typeface="Times New Roman" charset="0"/>
              </a:rPr>
              <a:t>8 Sesiones entre semana durante tres meses </a:t>
            </a:r>
          </a:p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00" dirty="0" smtClean="0">
                <a:latin typeface="Arial" charset="0"/>
                <a:ea typeface="MS Mincho" charset="-128"/>
                <a:cs typeface="Times New Roman" charset="0"/>
              </a:rPr>
              <a:t>Horario:  de 18:30 a 21:30 </a:t>
            </a:r>
            <a:endParaRPr lang="es-ES_tradnl" sz="11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85" name="Imagen 7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3" y="5203221"/>
            <a:ext cx="360363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Imagen 79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8" y="6713579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Imagen 8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635" y="3974507"/>
            <a:ext cx="2698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Imagen 103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367" y="681401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Imagen 104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68" y="7085923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Imagen 105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68" y="7350287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Imagen 10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950" y="8183042"/>
            <a:ext cx="404257" cy="25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/>
          <p:cNvSpPr/>
          <p:nvPr/>
        </p:nvSpPr>
        <p:spPr>
          <a:xfrm>
            <a:off x="353695" y="1057679"/>
            <a:ext cx="6214745" cy="1714500"/>
          </a:xfrm>
          <a:prstGeom prst="rect">
            <a:avLst/>
          </a:prstGeom>
          <a:solidFill>
            <a:schemeClr val="accent2">
              <a:lumMod val="75000"/>
              <a:alpha val="2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ES" sz="18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Domina la filosofía ágil y se un </a:t>
            </a:r>
          </a:p>
          <a:p>
            <a:pPr algn="ctr">
              <a:spcAft>
                <a:spcPts val="0"/>
              </a:spcAft>
            </a:pPr>
            <a:r>
              <a:rPr lang="es-ES" sz="18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agente de cambio en tu organización 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100" name="Imagen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23" y="8183042"/>
            <a:ext cx="574675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Imagen 2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23" y="8195742"/>
            <a:ext cx="436562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-363855" y="-216131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12" name="Rectángulo 11"/>
          <p:cNvSpPr/>
          <p:nvPr/>
        </p:nvSpPr>
        <p:spPr>
          <a:xfrm>
            <a:off x="53896" y="3522431"/>
            <a:ext cx="3604736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Al final del programa los participantes: </a:t>
            </a:r>
          </a:p>
          <a:p>
            <a:pPr>
              <a:spcAft>
                <a:spcPts val="0"/>
              </a:spcAft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Describirán  con los conceptos y prácticas de la filosofía ágil. 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Explicarán y detallarán las principales metodologías ágiles 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Identificarán qué aspectos y elementos de los enfoques ágiles son los más relevantes dependiendo del contexto. 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Aplicarán herramientas y técnicas para liderar la resolución ágil de incidentes en sus organizaciones.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Obtendrán la certificación Agile </a:t>
            </a:r>
            <a:r>
              <a:rPr lang="es-ES_tradnl" sz="900" dirty="0" err="1" smtClean="0">
                <a:latin typeface="Arial" charset="0"/>
                <a:ea typeface="Arial" charset="0"/>
                <a:cs typeface="Arial" charset="0"/>
              </a:rPr>
              <a:t>Expert</a:t>
            </a: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900" dirty="0" err="1" smtClean="0">
                <a:latin typeface="Arial" charset="0"/>
                <a:ea typeface="Arial" charset="0"/>
                <a:cs typeface="Arial" charset="0"/>
              </a:rPr>
              <a:t>Certified</a:t>
            </a: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y estarán preparados para presentar el examen PMI-ACP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66516" y="5586825"/>
            <a:ext cx="3429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Administradores de proyecto y miembros del equipo que administren o participen en proyectos</a:t>
            </a: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Profesionales que estén interesados en aplicar métodos ágiles a sus proyectos.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Directivos a cargo del seguimiento de proyectos 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-8255" y="0"/>
            <a:ext cx="6866255" cy="8081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AG03.40 </a:t>
            </a:r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- AEC</a:t>
            </a:r>
          </a:p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Programa TenStep </a:t>
            </a:r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Agile </a:t>
            </a:r>
            <a:r>
              <a:rPr lang="es-ES_tradnl" dirty="0" err="1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Specialist</a:t>
            </a:r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Practitioner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075" name="Imagen 8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10812"/>
            <a:ext cx="560388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ángulo 40"/>
          <p:cNvSpPr/>
          <p:nvPr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3626152" y="6464476"/>
            <a:ext cx="2938855" cy="1186323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4" name="Rectángulo 43"/>
          <p:cNvSpPr/>
          <p:nvPr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Juárez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5" name="Rectángulo 44"/>
          <p:cNvSpPr/>
          <p:nvPr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307264" y="6342815"/>
            <a:ext cx="162897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050" b="1" dirty="0" smtClean="0">
                <a:latin typeface="Arial" charset="0"/>
                <a:ea typeface="Arial" charset="0"/>
                <a:cs typeface="Arial" charset="0"/>
              </a:rPr>
              <a:t>Este programa otorga:</a:t>
            </a:r>
            <a:endParaRPr lang="es-ES_tradnl" sz="105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63" y="8185247"/>
            <a:ext cx="490341" cy="25284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62" y="8185809"/>
            <a:ext cx="726477" cy="25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841396"/>
              </p:ext>
            </p:extLst>
          </p:nvPr>
        </p:nvGraphicFramePr>
        <p:xfrm>
          <a:off x="679172" y="3786385"/>
          <a:ext cx="5628864" cy="1889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14432"/>
                <a:gridCol w="2814432"/>
              </a:tblGrid>
              <a:tr h="295682">
                <a:tc gridSpan="2">
                  <a:txBody>
                    <a:bodyPr/>
                    <a:lstStyle/>
                    <a:p>
                      <a:pPr algn="ctr"/>
                      <a:r>
                        <a:rPr lang="es-ES_tradnl" sz="180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TenStep </a:t>
                      </a:r>
                      <a:r>
                        <a:rPr lang="es-ES_tradnl" sz="180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ASP </a:t>
                      </a:r>
                      <a:r>
                        <a:rPr lang="es-ES_tradnl" sz="180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- </a:t>
                      </a:r>
                      <a:r>
                        <a:rPr lang="es-ES_tradnl" sz="1800" baseline="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40 </a:t>
                      </a:r>
                      <a:r>
                        <a:rPr lang="es-ES_tradnl" sz="1800" baseline="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horas</a:t>
                      </a:r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2C9EFF"/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Precio</a:t>
                      </a:r>
                      <a:r>
                        <a:rPr lang="es-ES_tradnl" sz="1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de lista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26,520.00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Pago de contado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22,100.00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lvl="1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Inscripción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5,083.00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lvl="1"/>
                      <a:r>
                        <a:rPr lang="es-ES_tradnl" sz="140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s-ES_tradnl" sz="11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(4 pagos </a:t>
                      </a:r>
                      <a:r>
                        <a:rPr lang="es-ES_tradnl" sz="11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de) </a:t>
                      </a: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5,083.00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833523" y="3132356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>
            <a:defPPr>
              <a:defRPr lang="es-MX"/>
            </a:defPPr>
            <a:lvl1pPr>
              <a:spcBef>
                <a:spcPts val="600"/>
              </a:spcBef>
              <a:spcAft>
                <a:spcPts val="0"/>
              </a:spcAft>
              <a:defRPr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defRPr>
            </a:lvl1pPr>
          </a:lstStyle>
          <a:p>
            <a:r>
              <a:rPr lang="es-ES_tradnl"/>
              <a:t>Inversión</a:t>
            </a:r>
            <a:endParaRPr lang="es-ES_tradnl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2" y="3178802"/>
            <a:ext cx="499230" cy="29953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30754" y="6075653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Nombre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730754" y="6496362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Correo 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30754" y="6956316"/>
            <a:ext cx="860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Teléfono</a:t>
            </a:r>
            <a:endParaRPr lang="es-ES_tradnl" sz="1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730754" y="744114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Empresa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631964" y="5997264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/>
        </p:nvSpPr>
        <p:spPr>
          <a:xfrm>
            <a:off x="1631964" y="6432856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1631964" y="6872835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21"/>
          <p:cNvSpPr/>
          <p:nvPr/>
        </p:nvSpPr>
        <p:spPr>
          <a:xfrm>
            <a:off x="1631964" y="7379589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CuadroTexto 22"/>
          <p:cNvSpPr txBox="1"/>
          <p:nvPr/>
        </p:nvSpPr>
        <p:spPr>
          <a:xfrm>
            <a:off x="975689" y="7904973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Forma de pago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3876923" y="7874195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/>
          <p:cNvSpPr txBox="1"/>
          <p:nvPr/>
        </p:nvSpPr>
        <p:spPr>
          <a:xfrm>
            <a:off x="2684227" y="788958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Contado 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820571" y="7876761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CuadroTexto 26"/>
          <p:cNvSpPr txBox="1"/>
          <p:nvPr/>
        </p:nvSpPr>
        <p:spPr>
          <a:xfrm>
            <a:off x="4362834" y="7892150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Parcialidades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79172" y="81675"/>
            <a:ext cx="6013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AG03.40 </a:t>
            </a:r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- </a:t>
            </a:r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ASP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pPr algn="ctr"/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Programa TenStep Agile </a:t>
            </a:r>
            <a:r>
              <a:rPr lang="es-ES_tradnl" dirty="0" err="1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Specialist</a:t>
            </a:r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r>
              <a:rPr lang="es-ES_tradnl" dirty="0" err="1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Practitioner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5053414" y="3518948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smtClean="0">
                <a:latin typeface="Arial" charset="0"/>
                <a:ea typeface="Arial" charset="0"/>
                <a:cs typeface="Arial" charset="0"/>
              </a:rPr>
              <a:t>Precios más IVA</a:t>
            </a:r>
            <a:endParaRPr lang="es-ES_tradnl" sz="11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00.00 TS Tema White pptx</Template>
  <TotalTime>5442</TotalTime>
  <Words>256</Words>
  <Application>Microsoft Macintosh PowerPoint</Application>
  <PresentationFormat>Presentación en pantalla (4:3)</PresentationFormat>
  <Paragraphs>69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13" baseType="lpstr">
      <vt:lpstr>Arial Rounded MT Bold</vt:lpstr>
      <vt:lpstr>Calibri</vt:lpstr>
      <vt:lpstr>Cambria</vt:lpstr>
      <vt:lpstr>Gill Sans Light</vt:lpstr>
      <vt:lpstr>Helvetica</vt:lpstr>
      <vt:lpstr>MS Mincho</vt:lpstr>
      <vt:lpstr>Symbol</vt:lpstr>
      <vt:lpstr>Times New Roman</vt:lpstr>
      <vt:lpstr>Wingdings</vt:lpstr>
      <vt:lpstr>Arial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Valdés Garciatorres</dc:creator>
  <cp:lastModifiedBy>Jorge Valdés Garciatorres</cp:lastModifiedBy>
  <cp:revision>38</cp:revision>
  <cp:lastPrinted>2016-12-18T01:09:10Z</cp:lastPrinted>
  <dcterms:created xsi:type="dcterms:W3CDTF">2016-12-17T23:56:12Z</dcterms:created>
  <dcterms:modified xsi:type="dcterms:W3CDTF">2016-12-21T19:15:26Z</dcterms:modified>
</cp:coreProperties>
</file>